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9" r:id="rId11"/>
    <p:sldId id="266" r:id="rId12"/>
    <p:sldId id="258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5.png"/><Relationship Id="rId2" Type="http://schemas.openxmlformats.org/officeDocument/2006/relationships/tags" Target="../tags/tag66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3.pn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14.pn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831205" y="4232275"/>
            <a:ext cx="194310" cy="1943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531860" y="2695575"/>
            <a:ext cx="194310" cy="1943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129915" y="2889885"/>
            <a:ext cx="194310" cy="1943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531860" y="5477510"/>
            <a:ext cx="194310" cy="1943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29915" y="5574665"/>
            <a:ext cx="194310" cy="1943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8" idx="6"/>
            <a:endCxn id="7" idx="2"/>
          </p:cNvCxnSpPr>
          <p:nvPr/>
        </p:nvCxnSpPr>
        <p:spPr>
          <a:xfrm flipV="1">
            <a:off x="3324225" y="5574665"/>
            <a:ext cx="5207635" cy="97155"/>
          </a:xfrm>
          <a:prstGeom prst="line">
            <a:avLst/>
          </a:prstGeom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8" idx="7"/>
            <a:endCxn id="4" idx="3"/>
          </p:cNvCxnSpPr>
          <p:nvPr/>
        </p:nvCxnSpPr>
        <p:spPr>
          <a:xfrm flipV="1">
            <a:off x="3295650" y="4398010"/>
            <a:ext cx="2564130" cy="1205230"/>
          </a:xfrm>
          <a:prstGeom prst="line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" idx="5"/>
            <a:endCxn id="7" idx="1"/>
          </p:cNvCxnSpPr>
          <p:nvPr/>
        </p:nvCxnSpPr>
        <p:spPr>
          <a:xfrm>
            <a:off x="5996940" y="4398010"/>
            <a:ext cx="2563495" cy="1108075"/>
          </a:xfrm>
          <a:prstGeom prst="line">
            <a:avLst/>
          </a:prstGeom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7" idx="0"/>
          </p:cNvCxnSpPr>
          <p:nvPr/>
        </p:nvCxnSpPr>
        <p:spPr>
          <a:xfrm>
            <a:off x="8629015" y="2889885"/>
            <a:ext cx="0" cy="2587625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6" idx="7"/>
          </p:cNvCxnSpPr>
          <p:nvPr/>
        </p:nvCxnSpPr>
        <p:spPr>
          <a:xfrm flipH="1">
            <a:off x="3295650" y="2792730"/>
            <a:ext cx="5236210" cy="12573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8" idx="0"/>
            <a:endCxn id="6" idx="4"/>
          </p:cNvCxnSpPr>
          <p:nvPr/>
        </p:nvCxnSpPr>
        <p:spPr>
          <a:xfrm flipV="1">
            <a:off x="3227070" y="3084195"/>
            <a:ext cx="0" cy="2490470"/>
          </a:xfrm>
          <a:prstGeom prst="line">
            <a:avLst/>
          </a:prstGeom>
          <a:ln w="28575" cmpd="sng">
            <a:solidFill>
              <a:srgbClr val="00B05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36220"/>
            <a:ext cx="1173480" cy="23926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764030" y="369570"/>
            <a:ext cx="1234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滤镜：</a:t>
            </a:r>
            <a:endParaRPr lang="zh-CN" altLang="en-US"/>
          </a:p>
          <a:p>
            <a:r>
              <a:rPr lang="zh-CN" altLang="en-US"/>
              <a:t>车流量</a:t>
            </a:r>
            <a:endParaRPr lang="zh-CN" altLang="en-US"/>
          </a:p>
          <a:p>
            <a:r>
              <a:rPr lang="zh-CN" altLang="en-US"/>
              <a:t>人流密度</a:t>
            </a:r>
            <a:endParaRPr lang="zh-CN" altLang="en-US"/>
          </a:p>
          <a:p>
            <a:r>
              <a:rPr lang="en-US" altLang="zh-CN"/>
              <a:t>.......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803390" y="1343660"/>
            <a:ext cx="1757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选中道路，可以显示道路的</a:t>
            </a:r>
            <a:r>
              <a:rPr lang="zh-CN" altLang="en-US"/>
              <a:t>基本信息</a:t>
            </a:r>
            <a:endParaRPr lang="zh-CN" altLang="en-US"/>
          </a:p>
          <a:p>
            <a:r>
              <a:rPr lang="zh-CN" altLang="en-US"/>
              <a:t>可选中局部</a:t>
            </a:r>
            <a:r>
              <a:rPr lang="zh-CN" altLang="en-US"/>
              <a:t>坐标点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4310" y="3353435"/>
            <a:ext cx="1938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功能勾选</a:t>
            </a:r>
            <a:r>
              <a:rPr lang="zh-CN" altLang="en-US"/>
              <a:t>区</a:t>
            </a:r>
            <a:endParaRPr lang="zh-CN" altLang="en-US"/>
          </a:p>
          <a:p>
            <a:r>
              <a:rPr lang="zh-CN" altLang="en-US"/>
              <a:t>启用智能</a:t>
            </a:r>
            <a:r>
              <a:rPr lang="en-US" altLang="zh-CN"/>
              <a:t>MAS</a:t>
            </a:r>
            <a:endParaRPr lang="en-US" altLang="zh-CN"/>
          </a:p>
          <a:p>
            <a:r>
              <a:rPr lang="zh-CN" altLang="en-US"/>
              <a:t>启用</a:t>
            </a:r>
            <a:r>
              <a:rPr lang="en-US" altLang="zh-CN"/>
              <a:t>CAV</a:t>
            </a: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" y="4446270"/>
            <a:ext cx="2330450" cy="22987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490710" y="236220"/>
            <a:ext cx="2364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zh-CN" altLang="en-US"/>
              <a:t>统计区（数据</a:t>
            </a:r>
            <a:r>
              <a:rPr lang="en-US" altLang="zh-CN"/>
              <a:t>+</a:t>
            </a:r>
            <a:r>
              <a:rPr lang="zh-CN" altLang="en-US"/>
              <a:t>图表）</a:t>
            </a:r>
            <a:endParaRPr lang="zh-CN" altLang="en-US"/>
          </a:p>
          <a:p>
            <a:r>
              <a:rPr lang="zh-CN" altLang="en-US"/>
              <a:t>统计车流</a:t>
            </a:r>
            <a:r>
              <a:rPr lang="en-US" altLang="zh-CN"/>
              <a:t>-</a:t>
            </a:r>
            <a:r>
              <a:rPr lang="zh-CN" altLang="en-US"/>
              <a:t>峰值</a:t>
            </a:r>
            <a:endParaRPr lang="zh-CN" altLang="en-US"/>
          </a:p>
          <a:p>
            <a:r>
              <a:rPr lang="zh-CN" altLang="en-US"/>
              <a:t>人流，密度</a:t>
            </a:r>
            <a:r>
              <a:rPr lang="zh-CN" altLang="en-US"/>
              <a:t>峰值</a:t>
            </a:r>
            <a:endParaRPr lang="zh-CN" altLang="en-US"/>
          </a:p>
          <a:p>
            <a:r>
              <a:rPr lang="zh-CN" altLang="en-US"/>
              <a:t>危险系数</a:t>
            </a:r>
            <a:endParaRPr lang="zh-CN" altLang="en-US"/>
          </a:p>
          <a:p>
            <a:r>
              <a:rPr lang="zh-CN" altLang="en-US">
                <a:highlight>
                  <a:srgbClr val="FFFF00"/>
                </a:highlight>
              </a:rPr>
              <a:t>支持（</a:t>
            </a:r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）局部统计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64000" y="3093720"/>
            <a:ext cx="2626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</a:t>
            </a:r>
            <a:r>
              <a:rPr lang="zh-CN" altLang="en-US"/>
              <a:t>平面</a:t>
            </a:r>
            <a:r>
              <a:rPr lang="zh-CN" altLang="en-US"/>
              <a:t>地图展示区</a:t>
            </a:r>
            <a:endParaRPr lang="zh-CN" altLang="en-US"/>
          </a:p>
          <a:p>
            <a:r>
              <a:rPr lang="zh-CN" altLang="en-US"/>
              <a:t>滤镜（</a:t>
            </a:r>
            <a:r>
              <a:rPr lang="en-US" altLang="zh-CN"/>
              <a:t>1</a:t>
            </a:r>
            <a:r>
              <a:rPr lang="zh-CN" altLang="en-US"/>
              <a:t>）渲染</a:t>
            </a:r>
            <a:endParaRPr lang="zh-CN" altLang="en-US"/>
          </a:p>
          <a:p>
            <a:r>
              <a:rPr lang="zh-CN" altLang="en-US"/>
              <a:t>选中（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/>
              <a:t>显示信息</a:t>
            </a:r>
            <a:endParaRPr lang="zh-CN" altLang="en-US"/>
          </a:p>
          <a:p>
            <a:r>
              <a:rPr lang="zh-CN" altLang="en-US"/>
              <a:t>车辆，人，</a:t>
            </a:r>
            <a:r>
              <a:rPr lang="zh-CN" altLang="en-US"/>
              <a:t>显示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55" y="1832610"/>
            <a:ext cx="2004060" cy="319278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210675" y="5145405"/>
            <a:ext cx="28073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</a:t>
            </a:r>
            <a:r>
              <a:rPr lang="zh-CN" altLang="en-US"/>
              <a:t>添加事件</a:t>
            </a:r>
            <a:r>
              <a:rPr lang="zh-CN" altLang="en-US"/>
              <a:t>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支持（</a:t>
            </a:r>
            <a:r>
              <a:rPr lang="en-US" altLang="zh-CN"/>
              <a:t>2</a:t>
            </a:r>
            <a:r>
              <a:rPr lang="zh-CN" altLang="en-US"/>
              <a:t>）选中后添加</a:t>
            </a:r>
            <a:r>
              <a:rPr lang="zh-CN" altLang="en-US"/>
              <a:t>事件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371850" y="139700"/>
            <a:ext cx="10941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7.</a:t>
            </a:r>
            <a:r>
              <a:rPr lang="zh-CN" altLang="en-US"/>
              <a:t>控制区</a:t>
            </a:r>
            <a:endParaRPr lang="zh-CN" altLang="en-US"/>
          </a:p>
          <a:p>
            <a:r>
              <a:rPr lang="zh-CN" altLang="en-US"/>
              <a:t>开始，暂停，</a:t>
            </a:r>
            <a:r>
              <a:rPr lang="zh-CN" altLang="en-US"/>
              <a:t>重置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40" y="236220"/>
            <a:ext cx="1714500" cy="96012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165" y="1346200"/>
            <a:ext cx="2138045" cy="15970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6341745" cy="705485"/>
          </a:xfrm>
        </p:spPr>
        <p:txBody>
          <a:bodyPr>
            <a:normAutofit/>
          </a:bodyPr>
          <a:p>
            <a:r>
              <a:rPr lang="zh-CN" altLang="en-US"/>
              <a:t>接口</a:t>
            </a:r>
            <a:r>
              <a:rPr lang="zh-CN" altLang="en-US"/>
              <a:t>对接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3917950" y="3818890"/>
            <a:ext cx="1084580" cy="1084580"/>
            <a:chOff x="15647" y="6586"/>
            <a:chExt cx="1708" cy="1708"/>
          </a:xfrm>
        </p:grpSpPr>
        <p:sp>
          <p:nvSpPr>
            <p:cNvPr id="25" name="椭圆 24"/>
            <p:cNvSpPr/>
            <p:nvPr/>
          </p:nvSpPr>
          <p:spPr>
            <a:xfrm>
              <a:off x="15647" y="6586"/>
              <a:ext cx="1709" cy="1709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6442" y="7381"/>
              <a:ext cx="119" cy="1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901700" y="2078990"/>
            <a:ext cx="4871720" cy="552450"/>
            <a:chOff x="2993" y="2683"/>
            <a:chExt cx="7672" cy="870"/>
          </a:xfrm>
        </p:grpSpPr>
        <p:sp>
          <p:nvSpPr>
            <p:cNvPr id="4" name="矩形 3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stCxn id="4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rot="6000000">
            <a:off x="3394710" y="344170"/>
            <a:ext cx="4871720" cy="552450"/>
            <a:chOff x="2993" y="2683"/>
            <a:chExt cx="7672" cy="870"/>
          </a:xfrm>
        </p:grpSpPr>
        <p:sp>
          <p:nvSpPr>
            <p:cNvPr id="11" name="矩形 10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2240000">
            <a:off x="4436745" y="2299970"/>
            <a:ext cx="4871720" cy="552450"/>
            <a:chOff x="2993" y="2683"/>
            <a:chExt cx="7672" cy="870"/>
          </a:xfrm>
        </p:grpSpPr>
        <p:sp>
          <p:nvSpPr>
            <p:cNvPr id="14" name="矩形 13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7940000">
            <a:off x="2439670" y="3025775"/>
            <a:ext cx="4871720" cy="552450"/>
            <a:chOff x="2993" y="2683"/>
            <a:chExt cx="7672" cy="870"/>
          </a:xfrm>
        </p:grpSpPr>
        <p:sp>
          <p:nvSpPr>
            <p:cNvPr id="17" name="矩形 16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直接连接符 3"/>
          <p:cNvCxnSpPr/>
          <p:nvPr/>
        </p:nvCxnSpPr>
        <p:spPr>
          <a:xfrm>
            <a:off x="2766060" y="3204210"/>
            <a:ext cx="55848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08660" y="13246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人流</a:t>
            </a:r>
            <a:r>
              <a:rPr lang="zh-CN" altLang="en-US"/>
              <a:t>热力图</a:t>
            </a:r>
            <a:endParaRPr lang="zh-CN" altLang="en-US"/>
          </a:p>
          <a:p>
            <a:r>
              <a:rPr lang="zh-CN" altLang="en-US"/>
              <a:t>危险指数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2156460"/>
            <a:ext cx="3009900" cy="1981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60" y="1821180"/>
            <a:ext cx="3314700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72660" y="1245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车辆流量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39820" y="432505"/>
            <a:ext cx="10969200" cy="705600"/>
          </a:xfrm>
        </p:spPr>
        <p:txBody>
          <a:bodyPr>
            <a:normAutofit/>
          </a:bodyPr>
          <a:p>
            <a:r>
              <a:rPr lang="en-US" altLang="zh-CN"/>
              <a:t>1.</a:t>
            </a:r>
            <a:r>
              <a:rPr lang="zh-CN" altLang="en-US"/>
              <a:t>滤镜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230" y="497205"/>
            <a:ext cx="5547360" cy="5343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30" y="608330"/>
            <a:ext cx="2010410" cy="705485"/>
          </a:xfrm>
        </p:spPr>
        <p:txBody>
          <a:bodyPr/>
          <a:p>
            <a:r>
              <a:rPr lang="en-US" altLang="zh-CN"/>
              <a:t>2.</a:t>
            </a:r>
            <a:r>
              <a:rPr lang="zh-CN" altLang="en-US"/>
              <a:t>选中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747010" y="2829560"/>
            <a:ext cx="1287780" cy="76962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22325" y="2430780"/>
            <a:ext cx="1864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a.</a:t>
            </a:r>
            <a:r>
              <a:rPr lang="zh-CN" altLang="en-US"/>
              <a:t>选中</a:t>
            </a:r>
            <a:endParaRPr lang="zh-CN" altLang="en-US"/>
          </a:p>
          <a:p>
            <a:r>
              <a:rPr lang="zh-CN" altLang="en-US"/>
              <a:t>道路</a:t>
            </a:r>
            <a:r>
              <a:rPr lang="en-US" altLang="zh-CN"/>
              <a:t>/</a:t>
            </a:r>
            <a:r>
              <a:rPr lang="zh-CN" altLang="en-US"/>
              <a:t>路口</a:t>
            </a:r>
            <a:r>
              <a:rPr lang="en-US" altLang="zh-CN"/>
              <a:t>/</a:t>
            </a:r>
            <a:r>
              <a:rPr lang="zh-CN" altLang="en-US"/>
              <a:t>车</a:t>
            </a:r>
            <a:r>
              <a:rPr lang="en-US" altLang="zh-CN"/>
              <a:t>/</a:t>
            </a:r>
            <a:r>
              <a:rPr lang="zh-CN" altLang="en-US"/>
              <a:t>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38005" y="2556510"/>
            <a:ext cx="186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b.</a:t>
            </a:r>
            <a:r>
              <a:rPr lang="zh-CN" altLang="en-US"/>
              <a:t>显示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道路</a:t>
            </a:r>
            <a:r>
              <a:rPr lang="en-US" altLang="zh-CN"/>
              <a:t>/</a:t>
            </a:r>
            <a:r>
              <a:rPr lang="zh-CN" altLang="en-US"/>
              <a:t>路口</a:t>
            </a:r>
            <a:r>
              <a:rPr lang="en-US" altLang="zh-CN"/>
              <a:t>/</a:t>
            </a:r>
            <a:r>
              <a:rPr lang="zh-CN" altLang="en-US"/>
              <a:t>车</a:t>
            </a:r>
            <a:r>
              <a:rPr lang="en-US" altLang="zh-CN"/>
              <a:t>/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的</a:t>
            </a:r>
            <a:r>
              <a:rPr lang="zh-CN" altLang="en-US"/>
              <a:t>信息</a:t>
            </a:r>
            <a:endParaRPr lang="zh-CN" altLang="en-US"/>
          </a:p>
          <a:p>
            <a:r>
              <a:rPr lang="zh-CN" altLang="en-US"/>
              <a:t>（路名字，路口红绿灯，车速，车</a:t>
            </a:r>
            <a:r>
              <a:rPr lang="en-US" altLang="zh-CN"/>
              <a:t>id</a:t>
            </a:r>
            <a:r>
              <a:rPr lang="zh-CN" altLang="en-US"/>
              <a:t>，车目的地，人目的地，人</a:t>
            </a:r>
            <a:r>
              <a:rPr lang="en-US" altLang="zh-CN"/>
              <a:t>id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8444230" y="3293745"/>
            <a:ext cx="873125" cy="12001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444230" y="6160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）选中后</a:t>
            </a:r>
            <a:r>
              <a:rPr lang="zh-CN" altLang="en-US"/>
              <a:t>添加事件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31300" y="179070"/>
            <a:ext cx="2689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）选中后统计目标的</a:t>
            </a:r>
            <a:r>
              <a:rPr lang="zh-CN" altLang="en-US"/>
              <a:t>数据</a:t>
            </a:r>
            <a:endParaRPr lang="zh-CN" altLang="en-US"/>
          </a:p>
        </p:txBody>
      </p:sp>
      <p:cxnSp>
        <p:nvCxnSpPr>
          <p:cNvPr id="15" name="直接箭头连接符 14"/>
          <p:cNvCxnSpPr>
            <a:endCxn id="14" idx="1"/>
          </p:cNvCxnSpPr>
          <p:nvPr/>
        </p:nvCxnSpPr>
        <p:spPr>
          <a:xfrm flipV="1">
            <a:off x="8087995" y="501650"/>
            <a:ext cx="1043305" cy="30416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518150" y="5614670"/>
            <a:ext cx="2963545" cy="55943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4283710"/>
            <a:ext cx="2917825" cy="2179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2908300" cy="705485"/>
          </a:xfrm>
        </p:spPr>
        <p:txBody>
          <a:bodyPr>
            <a:normAutofit fontScale="90000"/>
          </a:bodyPr>
          <a:p>
            <a:r>
              <a:rPr lang="en-US" altLang="zh-CN"/>
              <a:t>3.</a:t>
            </a:r>
            <a:r>
              <a:rPr lang="zh-CN" altLang="en-US"/>
              <a:t>智能勾选</a:t>
            </a:r>
            <a:r>
              <a:rPr lang="zh-CN" altLang="en-US"/>
              <a:t>区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4505" y="1828800"/>
            <a:ext cx="10694035" cy="3738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0"/>
              <a:t>□</a:t>
            </a:r>
            <a:r>
              <a:rPr lang="en-US" altLang="zh-CN" sz="18000"/>
              <a:t>/</a:t>
            </a:r>
            <a:r>
              <a:rPr lang="zh-CN" altLang="en-US" sz="18000"/>
              <a:t>☑</a:t>
            </a:r>
            <a:r>
              <a:rPr lang="zh-CN" altLang="en-US" sz="18000"/>
              <a:t>勾选</a:t>
            </a:r>
            <a:endParaRPr lang="zh-CN" altLang="en-US" sz="1800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2908300" cy="705485"/>
          </a:xfrm>
        </p:spPr>
        <p:txBody>
          <a:bodyPr>
            <a:normAutofit/>
          </a:bodyPr>
          <a:p>
            <a:r>
              <a:rPr lang="en-US" altLang="zh-CN"/>
              <a:t>4.</a:t>
            </a:r>
            <a:r>
              <a:rPr lang="zh-CN" altLang="en-US"/>
              <a:t>统计区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" y="1928495"/>
            <a:ext cx="3086100" cy="3718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0680" y="1390015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园区总密度分布</a:t>
            </a:r>
            <a:r>
              <a:rPr lang="zh-CN" altLang="en-US"/>
              <a:t>情况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2049780"/>
            <a:ext cx="4732020" cy="1379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960" y="3863975"/>
            <a:ext cx="4792980" cy="1409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93870" y="13900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某路段车流量</a:t>
            </a:r>
            <a:r>
              <a:rPr lang="zh-CN" altLang="en-US"/>
              <a:t>情况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400" y="3185795"/>
            <a:ext cx="2362200" cy="6781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066530" y="2555240"/>
            <a:ext cx="200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全局</a:t>
            </a:r>
            <a:r>
              <a:rPr lang="zh-CN" altLang="en-US"/>
              <a:t>风险系数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6341745" cy="705485"/>
          </a:xfrm>
        </p:spPr>
        <p:txBody>
          <a:bodyPr>
            <a:normAutofit/>
          </a:bodyPr>
          <a:p>
            <a:r>
              <a:rPr lang="en-US" altLang="zh-CN"/>
              <a:t>5.</a:t>
            </a:r>
            <a:r>
              <a:rPr lang="zh-CN" altLang="en-US"/>
              <a:t>界面显示</a:t>
            </a:r>
            <a:r>
              <a:rPr lang="en-US" altLang="zh-CN"/>
              <a:t>-</a:t>
            </a:r>
            <a:r>
              <a:rPr lang="zh-CN" altLang="en-US"/>
              <a:t>宏观</a:t>
            </a:r>
            <a:endParaRPr lang="zh-CN" altLang="en-US"/>
          </a:p>
        </p:txBody>
      </p:sp>
      <p:pic>
        <p:nvPicPr>
          <p:cNvPr id="3" name="图片 2" descr="f28e65e427fd4c8540a70899e3d5d1b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2313305"/>
            <a:ext cx="6558280" cy="3776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6341745" cy="705485"/>
          </a:xfrm>
        </p:spPr>
        <p:txBody>
          <a:bodyPr>
            <a:normAutofit/>
          </a:bodyPr>
          <a:p>
            <a:r>
              <a:rPr lang="en-US" altLang="zh-CN"/>
              <a:t>5.</a:t>
            </a:r>
            <a:r>
              <a:rPr lang="zh-CN" altLang="en-US"/>
              <a:t>界面显示</a:t>
            </a:r>
            <a:r>
              <a:rPr lang="en-US" altLang="zh-CN"/>
              <a:t>-</a:t>
            </a:r>
            <a:r>
              <a:rPr lang="zh-CN" altLang="en-US"/>
              <a:t>微观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20" y="1618615"/>
            <a:ext cx="5430520" cy="4779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330" y="17881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可以无需给房子</a:t>
            </a:r>
            <a:r>
              <a:rPr lang="zh-CN" altLang="en-US"/>
              <a:t>建模</a:t>
            </a:r>
            <a:endParaRPr lang="zh-CN" altLang="en-US"/>
          </a:p>
          <a:p>
            <a:r>
              <a:rPr lang="en-US" altLang="zh-CN"/>
              <a:t>2D+</a:t>
            </a:r>
            <a:r>
              <a:rPr lang="zh-CN" altLang="en-US"/>
              <a:t>道路就可以</a:t>
            </a:r>
            <a:r>
              <a:rPr lang="zh-CN" altLang="en-US"/>
              <a:t>了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" name="组合 26"/>
          <p:cNvGrpSpPr/>
          <p:nvPr/>
        </p:nvGrpSpPr>
        <p:grpSpPr>
          <a:xfrm>
            <a:off x="5887720" y="2660015"/>
            <a:ext cx="1084580" cy="1084580"/>
            <a:chOff x="15647" y="6586"/>
            <a:chExt cx="1708" cy="1708"/>
          </a:xfrm>
        </p:grpSpPr>
        <p:sp>
          <p:nvSpPr>
            <p:cNvPr id="25" name="椭圆 24"/>
            <p:cNvSpPr/>
            <p:nvPr/>
          </p:nvSpPr>
          <p:spPr>
            <a:xfrm>
              <a:off x="15647" y="6586"/>
              <a:ext cx="1709" cy="1709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6442" y="7381"/>
              <a:ext cx="119" cy="1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10155" y="2926715"/>
            <a:ext cx="4871720" cy="552450"/>
            <a:chOff x="2993" y="2683"/>
            <a:chExt cx="7672" cy="870"/>
          </a:xfrm>
        </p:grpSpPr>
        <p:sp>
          <p:nvSpPr>
            <p:cNvPr id="4" name="矩形 3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stCxn id="4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 rot="6000000">
            <a:off x="4250055" y="1471930"/>
            <a:ext cx="4871720" cy="552450"/>
            <a:chOff x="2993" y="2683"/>
            <a:chExt cx="7672" cy="870"/>
          </a:xfrm>
        </p:grpSpPr>
        <p:sp>
          <p:nvSpPr>
            <p:cNvPr id="11" name="矩形 10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2240000">
            <a:off x="5347335" y="3526155"/>
            <a:ext cx="4871720" cy="552450"/>
            <a:chOff x="2993" y="2683"/>
            <a:chExt cx="7672" cy="870"/>
          </a:xfrm>
        </p:grpSpPr>
        <p:sp>
          <p:nvSpPr>
            <p:cNvPr id="14" name="矩形 13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4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17940000">
            <a:off x="3273425" y="4222115"/>
            <a:ext cx="4871720" cy="552450"/>
            <a:chOff x="2993" y="2683"/>
            <a:chExt cx="7672" cy="870"/>
          </a:xfrm>
        </p:grpSpPr>
        <p:sp>
          <p:nvSpPr>
            <p:cNvPr id="17" name="矩形 16"/>
            <p:cNvSpPr/>
            <p:nvPr/>
          </p:nvSpPr>
          <p:spPr>
            <a:xfrm>
              <a:off x="2993" y="2683"/>
              <a:ext cx="5300" cy="87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1"/>
            </p:cNvCxnSpPr>
            <p:nvPr/>
          </p:nvCxnSpPr>
          <p:spPr>
            <a:xfrm>
              <a:off x="2993" y="3118"/>
              <a:ext cx="76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412875" y="2660015"/>
            <a:ext cx="1084580" cy="1084580"/>
            <a:chOff x="15647" y="6586"/>
            <a:chExt cx="1708" cy="1708"/>
          </a:xfrm>
        </p:grpSpPr>
        <p:sp>
          <p:nvSpPr>
            <p:cNvPr id="29" name="椭圆 28"/>
            <p:cNvSpPr/>
            <p:nvPr/>
          </p:nvSpPr>
          <p:spPr>
            <a:xfrm>
              <a:off x="15647" y="6586"/>
              <a:ext cx="1709" cy="1709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6442" y="7381"/>
              <a:ext cx="119" cy="11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1" name="标题 3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6341745" cy="705485"/>
          </a:xfrm>
        </p:spPr>
        <p:txBody>
          <a:bodyPr>
            <a:normAutofit/>
          </a:bodyPr>
          <a:p>
            <a:r>
              <a:rPr lang="en-US" altLang="zh-CN"/>
              <a:t>5.</a:t>
            </a:r>
            <a:r>
              <a:rPr lang="zh-CN" altLang="en-US"/>
              <a:t>界面显示</a:t>
            </a:r>
            <a:r>
              <a:rPr lang="en-US" altLang="zh-CN"/>
              <a:t>-</a:t>
            </a:r>
            <a:r>
              <a:rPr lang="zh-CN" altLang="en-US"/>
              <a:t>微观</a:t>
            </a:r>
            <a:r>
              <a:rPr lang="en-US" altLang="zh-CN"/>
              <a:t>-</a:t>
            </a:r>
            <a:r>
              <a:rPr lang="zh-CN" altLang="en-US"/>
              <a:t>抽象版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-12232005" y="-10868025"/>
            <a:ext cx="31671260" cy="27412315"/>
            <a:chOff x="522" y="-3192"/>
            <a:chExt cx="13868" cy="12003"/>
          </a:xfrm>
        </p:grpSpPr>
        <p:grpSp>
          <p:nvGrpSpPr>
            <p:cNvPr id="27" name="组合 26"/>
            <p:cNvGrpSpPr/>
            <p:nvPr/>
          </p:nvGrpSpPr>
          <p:grpSpPr>
            <a:xfrm>
              <a:off x="7569" y="2080"/>
              <a:ext cx="1708" cy="1708"/>
              <a:chOff x="15647" y="6586"/>
              <a:chExt cx="1708" cy="170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5647" y="6586"/>
                <a:ext cx="1709" cy="1709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6442" y="7381"/>
                <a:ext cx="119" cy="119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250" y="2500"/>
              <a:ext cx="7672" cy="870"/>
              <a:chOff x="2993" y="2683"/>
              <a:chExt cx="7672" cy="87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993" y="2683"/>
                <a:ext cx="5300" cy="87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/>
              <p:cNvCxnSpPr>
                <a:stCxn id="4" idx="1"/>
              </p:cNvCxnSpPr>
              <p:nvPr/>
            </p:nvCxnSpPr>
            <p:spPr>
              <a:xfrm>
                <a:off x="2993" y="3118"/>
                <a:ext cx="76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rot="6000000">
              <a:off x="4990" y="209"/>
              <a:ext cx="7672" cy="870"/>
              <a:chOff x="2993" y="2683"/>
              <a:chExt cx="7672" cy="87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93" y="2683"/>
                <a:ext cx="5300" cy="87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>
                <a:stCxn id="11" idx="1"/>
              </p:cNvCxnSpPr>
              <p:nvPr/>
            </p:nvCxnSpPr>
            <p:spPr>
              <a:xfrm>
                <a:off x="2993" y="3118"/>
                <a:ext cx="76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rot="12240000">
              <a:off x="6718" y="3444"/>
              <a:ext cx="7672" cy="870"/>
              <a:chOff x="2993" y="2683"/>
              <a:chExt cx="7672" cy="87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993" y="2683"/>
                <a:ext cx="5300" cy="87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1"/>
              </p:cNvCxnSpPr>
              <p:nvPr/>
            </p:nvCxnSpPr>
            <p:spPr>
              <a:xfrm>
                <a:off x="2993" y="3118"/>
                <a:ext cx="76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 rot="17940000">
              <a:off x="3452" y="4540"/>
              <a:ext cx="7672" cy="870"/>
              <a:chOff x="2993" y="2683"/>
              <a:chExt cx="7672" cy="87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993" y="2683"/>
                <a:ext cx="5300" cy="87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17" idx="1"/>
              </p:cNvCxnSpPr>
              <p:nvPr/>
            </p:nvCxnSpPr>
            <p:spPr>
              <a:xfrm>
                <a:off x="2993" y="3118"/>
                <a:ext cx="76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/>
            <p:cNvGrpSpPr/>
            <p:nvPr/>
          </p:nvGrpSpPr>
          <p:grpSpPr>
            <a:xfrm>
              <a:off x="522" y="2080"/>
              <a:ext cx="1708" cy="1708"/>
              <a:chOff x="15647" y="6586"/>
              <a:chExt cx="1708" cy="170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15647" y="6586"/>
                <a:ext cx="1709" cy="1709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6442" y="7381"/>
                <a:ext cx="119" cy="119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426845" y="3422650"/>
            <a:ext cx="2316480" cy="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426845" y="3771900"/>
            <a:ext cx="2316480" cy="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780790" y="3127375"/>
            <a:ext cx="5715" cy="991235"/>
          </a:xfrm>
          <a:prstGeom prst="line">
            <a:avLst/>
          </a:prstGeom>
          <a:ln w="63500"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右箭头 18"/>
          <p:cNvSpPr/>
          <p:nvPr/>
        </p:nvSpPr>
        <p:spPr>
          <a:xfrm rot="5400000">
            <a:off x="3287395" y="3824605"/>
            <a:ext cx="129540" cy="308610"/>
          </a:xfrm>
          <a:prstGeom prst="bentArrow">
            <a:avLst/>
          </a:prstGeom>
          <a:solidFill>
            <a:schemeClr val="bg1"/>
          </a:solidFill>
          <a:ln>
            <a:solidFill>
              <a:srgbClr val="FA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直角上箭头 20"/>
          <p:cNvSpPr/>
          <p:nvPr/>
        </p:nvSpPr>
        <p:spPr>
          <a:xfrm>
            <a:off x="3001010" y="3259455"/>
            <a:ext cx="563880" cy="75565"/>
          </a:xfrm>
          <a:prstGeom prst="bentUpArrow">
            <a:avLst/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3068955" y="3559810"/>
            <a:ext cx="514350" cy="75565"/>
          </a:xfrm>
          <a:prstGeom prst="rightArrow">
            <a:avLst>
              <a:gd name="adj1" fmla="val 31092"/>
              <a:gd name="adj2" fmla="val 50000"/>
            </a:avLst>
          </a:prstGeom>
          <a:solidFill>
            <a:srgbClr val="FAFAFA"/>
          </a:solidFill>
          <a:ln>
            <a:solidFill>
              <a:srgbClr val="FAFAF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6060000">
            <a:off x="2617470" y="-492125"/>
            <a:ext cx="2592705" cy="2592705"/>
          </a:xfrm>
          <a:prstGeom prst="arc">
            <a:avLst>
              <a:gd name="adj1" fmla="val 16200000"/>
              <a:gd name="adj2" fmla="val 21099391"/>
            </a:avLst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弧形 30"/>
          <p:cNvSpPr/>
          <p:nvPr/>
        </p:nvSpPr>
        <p:spPr>
          <a:xfrm rot="720000">
            <a:off x="3547110" y="4110990"/>
            <a:ext cx="440055" cy="440055"/>
          </a:xfrm>
          <a:prstGeom prst="arc">
            <a:avLst>
              <a:gd name="adj1" fmla="val 15677031"/>
              <a:gd name="adj2" fmla="val 1608304"/>
            </a:avLst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标题 3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608330"/>
            <a:ext cx="6341745" cy="705485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bg1"/>
                </a:solidFill>
              </a:rPr>
              <a:t>5.</a:t>
            </a:r>
            <a:r>
              <a:rPr lang="zh-CN" altLang="en-US">
                <a:solidFill>
                  <a:schemeClr val="bg1"/>
                </a:solidFill>
              </a:rPr>
              <a:t>界面显示</a:t>
            </a:r>
            <a:r>
              <a:rPr lang="en-US" altLang="zh-CN">
                <a:solidFill>
                  <a:schemeClr val="bg1"/>
                </a:solidFill>
              </a:rPr>
              <a:t>-</a:t>
            </a:r>
            <a:r>
              <a:rPr lang="zh-CN" altLang="en-US">
                <a:solidFill>
                  <a:schemeClr val="bg1"/>
                </a:solidFill>
              </a:rPr>
              <a:t>微观</a:t>
            </a:r>
            <a:r>
              <a:rPr lang="en-US" altLang="zh-CN">
                <a:solidFill>
                  <a:schemeClr val="bg1"/>
                </a:solidFill>
              </a:rPr>
              <a:t>-</a:t>
            </a:r>
            <a:r>
              <a:rPr lang="zh-CN" altLang="en-US">
                <a:solidFill>
                  <a:schemeClr val="bg1"/>
                </a:solidFill>
              </a:rPr>
              <a:t>超级抽象</a:t>
            </a:r>
            <a:r>
              <a:rPr lang="zh-CN" altLang="en-US">
                <a:solidFill>
                  <a:schemeClr val="bg1"/>
                </a:solidFill>
              </a:rPr>
              <a:t>版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241675" y="2433955"/>
            <a:ext cx="57658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215005" y="2783205"/>
            <a:ext cx="60325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310130" y="2423160"/>
            <a:ext cx="57658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283460" y="2772410"/>
            <a:ext cx="60325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453515" y="2423160"/>
            <a:ext cx="57658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426845" y="2772410"/>
            <a:ext cx="60325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5300" y="2420620"/>
            <a:ext cx="57658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68630" y="2769870"/>
            <a:ext cx="603250" cy="2540"/>
          </a:xfrm>
          <a:prstGeom prst="line">
            <a:avLst/>
          </a:prstGeom>
          <a:ln>
            <a:solidFill>
              <a:srgbClr val="FAFAF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2530475" y="3968750"/>
            <a:ext cx="822960" cy="110871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4693920" y="1952625"/>
            <a:ext cx="856615" cy="57721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2515235" y="1380490"/>
            <a:ext cx="15240" cy="95504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WPS 演示</Application>
  <PresentationFormat>宽屏</PresentationFormat>
  <Paragraphs>77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1.滤镜</vt:lpstr>
      <vt:lpstr>2.选中</vt:lpstr>
      <vt:lpstr>3.智能勾选区</vt:lpstr>
      <vt:lpstr>4.统计区</vt:lpstr>
      <vt:lpstr>5.界面显示-宏观</vt:lpstr>
      <vt:lpstr>5.界面显示-微观</vt:lpstr>
      <vt:lpstr>5.界面显示-微观-抽象版</vt:lpstr>
      <vt:lpstr>5.界面显示-微观-超级抽象版</vt:lpstr>
      <vt:lpstr>接口对接</vt:lpstr>
      <vt:lpstr>PowerPoint 演示文稿</vt:lpstr>
      <vt:lpstr>接口对接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星.痕.</cp:lastModifiedBy>
  <cp:revision>165</cp:revision>
  <dcterms:created xsi:type="dcterms:W3CDTF">2019-06-19T02:08:00Z</dcterms:created>
  <dcterms:modified xsi:type="dcterms:W3CDTF">2025-08-08T01:53:19Z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6AE238BBC1C54455A058C8475A07BE5B_11</vt:lpwstr>
  </property>
</Properties>
</file>